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2192000" cy="6858000"/>
  <p:notesSz cx="7099300" cy="102346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6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0C2559A-E48D-49AE-A230-AE857ED08FE2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C4175C24-335E-4868-89EB-D783CD93BC5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26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E35F3AF5-31AA-46F8-8C8E-9F98D975F77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D371423-1C77-45AC-AE10-1D92DE206F6C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C240621-9D9C-4883-859A-3FFCBC7308D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35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21C3E18-E084-4525-8400-A8F76B55E37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9CFE797-5A31-4D1B-9B91-7D3684434B9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41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AAE14B7-15FE-4686-9D56-A45BD7F7277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672BFC8-3F0E-4C8B-9DAB-8AAC0C85747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7C4F8B6D-AD29-4A63-B519-4D6CA04F205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0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733434F4-A587-4A5A-AA0A-DD44BE07291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4F26173F-F0BE-4344-8453-BD315C513277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3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64496D47-8F28-46BE-AE76-DBCB929C0E6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6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05CFDA5A-2F14-4BDD-B255-8AC09842083D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59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61427403-19CF-445F-8FEC-005A8357081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2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25BC2C6C-704E-4117-83B9-421B029B31D4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5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88AC284F-4D98-483A-9A6D-810C5111B25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B4E30C9E-B8ED-4727-A040-77D102DBEAEE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13E6621F-DA22-4B5C-B2AC-69586DF7C20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D1A0A326-59F1-4454-9508-2C1039662CE6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08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202B86E-0B37-4D50-937B-3C87E998CFDB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11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71C008A-7521-45DE-9F53-88646D5CE67A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3874B94F-42BE-48F6-912B-077E05217873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435C2767-F3D2-487F-91FA-0517DE806DA8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479520" y="1279440"/>
            <a:ext cx="6139800" cy="3453840"/>
          </a:xfrm>
          <a:prstGeom prst="rect">
            <a:avLst/>
          </a:prstGeom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709920" y="4925520"/>
            <a:ext cx="5678640" cy="4029120"/>
          </a:xfrm>
          <a:prstGeom prst="rect">
            <a:avLst/>
          </a:prstGeom>
        </p:spPr>
        <p:txBody>
          <a:bodyPr lIns="99000" rIns="99000" tIns="49680" bIns="4968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4021200" y="9721080"/>
            <a:ext cx="30754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9000" rIns="99000" tIns="49680" bIns="49680" anchor="b"/>
          <a:p>
            <a:pPr algn="r">
              <a:lnSpc>
                <a:spcPct val="100000"/>
              </a:lnSpc>
            </a:pPr>
            <a:fld id="{A152AFC7-8B9C-4046-A133-8B26ACEC4D50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5876640" y="3275280"/>
            <a:ext cx="437760" cy="30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0B20C586-F0C1-4ADF-9EA7-BFCE46F792DF}" type="slidenum">
              <a:rPr b="0" lang="en-US" sz="2000" spc="-1" strike="noStrike">
                <a:solidFill>
                  <a:srgbClr val="ffffff"/>
                </a:solidFill>
                <a:latin typeface="Arial"/>
                <a:ea typeface="Arial"/>
              </a:rPr>
              <a:t>&lt;number&gt;</a:t>
            </a:fld>
            <a:endParaRPr b="0" lang="en-US" sz="2000" spc="-1" strike="noStrike">
              <a:latin typeface="Arial"/>
            </a:endParaRPr>
          </a:p>
        </p:txBody>
      </p:sp>
      <p:pic>
        <p:nvPicPr>
          <p:cNvPr id="1" name="Shape 60" descr=""/>
          <p:cNvPicPr/>
          <p:nvPr/>
        </p:nvPicPr>
        <p:blipFill>
          <a:blip r:embed="rId2"/>
          <a:stretch/>
        </p:blipFill>
        <p:spPr>
          <a:xfrm>
            <a:off x="785520" y="1190160"/>
            <a:ext cx="2440080" cy="80568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5876640" y="3275280"/>
            <a:ext cx="43776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56953EC7-D858-40E4-A456-000C427EA24B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5876640" y="3275280"/>
            <a:ext cx="43776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D9ED8A52-0EB5-40A5-8392-21D156AD9327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42" name="Line 3"/>
          <p:cNvSpPr/>
          <p:nvPr/>
        </p:nvSpPr>
        <p:spPr>
          <a:xfrm flipH="1">
            <a:off x="806760" y="1290240"/>
            <a:ext cx="10546920" cy="17280"/>
          </a:xfrm>
          <a:prstGeom prst="line">
            <a:avLst/>
          </a:prstGeom>
          <a:ln cap="rnd" w="3168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4"/>
          <p:cNvSpPr/>
          <p:nvPr/>
        </p:nvSpPr>
        <p:spPr>
          <a:xfrm>
            <a:off x="198360" y="6478560"/>
            <a:ext cx="437760" cy="18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D8505E72-55BF-47C8-A13E-4FDA9FB9FB78}" type="slidenum">
              <a:rPr b="0" lang="en-US" sz="1200" spc="-1" strike="noStrike">
                <a:solidFill>
                  <a:srgbClr val="000000"/>
                </a:solidFill>
                <a:latin typeface="Arial Narrow Bold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sp>
        <p:nvSpPr>
          <p:cNvPr id="44" name="Line 5"/>
          <p:cNvSpPr/>
          <p:nvPr/>
        </p:nvSpPr>
        <p:spPr>
          <a:xfrm>
            <a:off x="334080" y="6274440"/>
            <a:ext cx="11536920" cy="59400"/>
          </a:xfrm>
          <a:prstGeom prst="line">
            <a:avLst/>
          </a:prstGeom>
          <a:ln cap="rnd" w="3240">
            <a:solidFill>
              <a:srgbClr val="a6aaa9"/>
            </a:solidFill>
            <a:custDash>
              <a:ds d="1100000" sp="27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16" descr=""/>
          <p:cNvPicPr/>
          <p:nvPr/>
        </p:nvPicPr>
        <p:blipFill>
          <a:blip r:embed="rId2"/>
          <a:stretch/>
        </p:blipFill>
        <p:spPr>
          <a:xfrm>
            <a:off x="11058480" y="6445440"/>
            <a:ext cx="812160" cy="267480"/>
          </a:xfrm>
          <a:prstGeom prst="rect">
            <a:avLst/>
          </a:prstGeom>
          <a:ln>
            <a:noFill/>
          </a:ln>
        </p:spPr>
      </p:pic>
      <p:sp>
        <p:nvSpPr>
          <p:cNvPr id="4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225720" y="6352920"/>
            <a:ext cx="2742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4BE4C0A-B5BD-433E-B345-2DE48861DB0A}" type="slidenum">
              <a:rPr b="0" lang="en-US" sz="1200" spc="-1" strike="noStrike">
                <a:solidFill>
                  <a:srgbClr val="8b8b8b"/>
                </a:solidFill>
                <a:latin typeface="Arial"/>
                <a:ea typeface="DejaVu Sans"/>
              </a:rPr>
              <a:t>1</a:t>
            </a:fld>
            <a:endParaRPr b="0" lang="en-US" sz="1200" spc="-1" strike="noStrike">
              <a:latin typeface="Arial"/>
            </a:endParaRPr>
          </a:p>
        </p:txBody>
      </p:sp>
      <p:pic>
        <p:nvPicPr>
          <p:cNvPr id="85" name="Picture 13" descr=""/>
          <p:cNvPicPr/>
          <p:nvPr/>
        </p:nvPicPr>
        <p:blipFill>
          <a:blip r:embed="rId2"/>
          <a:stretch/>
        </p:blipFill>
        <p:spPr>
          <a:xfrm>
            <a:off x="11058480" y="6445440"/>
            <a:ext cx="812160" cy="267480"/>
          </a:xfrm>
          <a:prstGeom prst="rect">
            <a:avLst/>
          </a:prstGeom>
          <a:ln>
            <a:noFill/>
          </a:ln>
        </p:spPr>
      </p:pic>
      <p:sp>
        <p:nvSpPr>
          <p:cNvPr id="86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862160" y="3225240"/>
            <a:ext cx="43776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fld id="{BD1BB1BE-7BD4-4BE8-96CE-9BDE4BDFA4AB}" type="slidenum"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1</a:t>
            </a:fld>
            <a:endParaRPr b="0" lang="en-US" sz="20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www.twitch.tv/events/6BNLqEprRIuSrBSZ8D_UGA?sc_icampaign=event_twitch-live_am_nicki-dynamodb&amp;sc_ichannel=ha&amp;sc_icontent=awssm-1332-b&amp;sc_iplace=ribbon&amp;trk=ha_awssm-1332-b" TargetMode="Externa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1394280" y="3027240"/>
            <a:ext cx="9919800" cy="14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/>
          <a:p>
            <a:pPr algn="ctr">
              <a:lnSpc>
                <a:spcPct val="100000"/>
              </a:lnSpc>
            </a:pPr>
            <a:br/>
            <a:r>
              <a:rPr b="1" lang="en-US" sz="4800" spc="-1" strike="noStrike">
                <a:solidFill>
                  <a:srgbClr val="de411b"/>
                </a:solidFill>
                <a:latin typeface="Arial Narrow"/>
                <a:ea typeface="Arial Narrow"/>
              </a:rPr>
              <a:t>Touching the CLOUD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1394280" y="5775840"/>
            <a:ext cx="7253640" cy="104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/>
          <a:p>
            <a:pPr>
              <a:lnSpc>
                <a:spcPct val="90000"/>
              </a:lnSpc>
            </a:pPr>
            <a:r>
              <a:rPr b="1" lang="en-US" sz="2270" spc="-1" strike="noStrike">
                <a:solidFill>
                  <a:srgbClr val="000000"/>
                </a:solidFill>
                <a:latin typeface="Arial Narrow"/>
                <a:ea typeface="Arial Narrow"/>
              </a:rPr>
              <a:t>Angajatorii de top - Timisoara </a:t>
            </a:r>
            <a:endParaRPr b="0" lang="en-US" sz="227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2270" spc="-1" strike="noStrike">
                <a:solidFill>
                  <a:srgbClr val="000000"/>
                </a:solidFill>
                <a:latin typeface="Arial Narrow"/>
                <a:ea typeface="Arial Narrow"/>
              </a:rPr>
              <a:t>October 2018</a:t>
            </a:r>
            <a:endParaRPr b="0" lang="en-US" sz="227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731520" y="274320"/>
            <a:ext cx="10972440" cy="607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d4711a"/>
                </a:solidFill>
                <a:latin typeface="Arial Narrow"/>
                <a:ea typeface="Arial Narrow"/>
              </a:rPr>
              <a:t>Serverless</a:t>
            </a: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 computing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8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9" name="CustomShape 4"/>
          <p:cNvSpPr/>
          <p:nvPr/>
        </p:nvSpPr>
        <p:spPr>
          <a:xfrm>
            <a:off x="914400" y="2103120"/>
            <a:ext cx="10606680" cy="15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What is serverless computing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Build and run applications without thinking about servers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Why use serverless computing?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Developers can focus on their core product instead of worrying about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managing and operating servers or runtimes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0" name="CustomShape 5"/>
          <p:cNvSpPr/>
          <p:nvPr/>
        </p:nvSpPr>
        <p:spPr>
          <a:xfrm>
            <a:off x="914400" y="3978360"/>
            <a:ext cx="3657240" cy="266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Benefits of serverless computing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no server management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flexible scaling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automated high availability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costs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tretch/>
        </p:blipFill>
        <p:spPr>
          <a:xfrm>
            <a:off x="9066240" y="2194560"/>
            <a:ext cx="2180520" cy="209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Start from vision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4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25" name="CustomShape 4"/>
          <p:cNvSpPr/>
          <p:nvPr/>
        </p:nvSpPr>
        <p:spPr>
          <a:xfrm>
            <a:off x="2651760" y="1920240"/>
            <a:ext cx="750024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 computer on every desk and in every home running Microsoft software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	</a:t>
            </a:r>
            <a:r>
              <a:rPr b="0" lang="en-US" sz="1800" spc="-1" strike="noStrike">
                <a:latin typeface="Arial"/>
              </a:rPr>
              <a:t>Bill Gates 1980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8892720" y="2949120"/>
            <a:ext cx="2628360" cy="2628360"/>
          </a:xfrm>
          <a:prstGeom prst="rect">
            <a:avLst/>
          </a:prstGeom>
          <a:ln>
            <a:noFill/>
          </a:ln>
        </p:spPr>
      </p:pic>
      <p:sp>
        <p:nvSpPr>
          <p:cNvPr id="227" name="CustomShape 5"/>
          <p:cNvSpPr/>
          <p:nvPr/>
        </p:nvSpPr>
        <p:spPr>
          <a:xfrm>
            <a:off x="1079640" y="3802320"/>
            <a:ext cx="722340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Transform any book or article into audio even if is in another language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Amazon  polly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8503920" y="2377440"/>
            <a:ext cx="2856960" cy="2856960"/>
          </a:xfrm>
          <a:prstGeom prst="rect">
            <a:avLst/>
          </a:prstGeom>
          <a:ln>
            <a:noFill/>
          </a:ln>
        </p:spPr>
      </p:pic>
      <p:sp>
        <p:nvSpPr>
          <p:cNvPr id="232" name="CustomShape 4"/>
          <p:cNvSpPr/>
          <p:nvPr/>
        </p:nvSpPr>
        <p:spPr>
          <a:xfrm>
            <a:off x="983520" y="2011680"/>
            <a:ext cx="5051160" cy="30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Turn text into lifelike speech using deep learning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1188720" y="3200400"/>
            <a:ext cx="5072400" cy="180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NATURAL SOUNDING VOICES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STORE &amp; REDISTRIBUTE SPEECH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REAL-TIME STREAMING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CUSTOMIZE &amp; CONTROL SPEECH OUTPUT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LOW COST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Amazon S3 storage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7" name="CustomShape 4"/>
          <p:cNvSpPr/>
          <p:nvPr/>
        </p:nvSpPr>
        <p:spPr>
          <a:xfrm>
            <a:off x="1188720" y="1920240"/>
            <a:ext cx="783072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hlinkClick r:id="rId1"/>
              </a:rPr>
              <a:t>Object storage built to store and retrieve any amount of data from anywhere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8" name="CustomShape 5"/>
          <p:cNvSpPr/>
          <p:nvPr/>
        </p:nvSpPr>
        <p:spPr>
          <a:xfrm>
            <a:off x="1391400" y="2588760"/>
            <a:ext cx="5956200" cy="22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</a:t>
            </a:r>
            <a:r>
              <a:rPr b="0" lang="en-US" sz="1800" spc="-1" strike="noStrike">
                <a:latin typeface="Arial"/>
                <a:ea typeface="Noto Sans CJK SC Regular"/>
              </a:rPr>
              <a:t>Unmatched durability, availability and scalability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 Regular"/>
              </a:rPr>
              <a:t>* comprehensive security and compliance capabilities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 Regular"/>
              </a:rPr>
              <a:t>* query in place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 Regular"/>
              </a:rPr>
              <a:t>* flexible management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 Regular"/>
              </a:rPr>
              <a:t>* most supported by partners, vendors and AWS services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Noto Sans CJK SC Regular"/>
              </a:rPr>
              <a:t>* easy, flexible data transfer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39" name="CustomShape 6"/>
          <p:cNvSpPr/>
          <p:nvPr/>
        </p:nvSpPr>
        <p:spPr>
          <a:xfrm>
            <a:off x="1463040" y="4663440"/>
            <a:ext cx="3526920" cy="15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Use cases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backup and recovery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*data archiving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data lake and big data analytics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hybrid cloud storage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cloud native applications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* disaster recovery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2"/>
          <a:stretch/>
        </p:blipFill>
        <p:spPr>
          <a:xfrm>
            <a:off x="7863840" y="3246120"/>
            <a:ext cx="3044520" cy="95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Dynamo db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8750880" y="2779920"/>
            <a:ext cx="3044520" cy="1060200"/>
          </a:xfrm>
          <a:prstGeom prst="rect">
            <a:avLst/>
          </a:prstGeom>
          <a:ln>
            <a:noFill/>
          </a:ln>
        </p:spPr>
      </p:pic>
      <p:sp>
        <p:nvSpPr>
          <p:cNvPr id="245" name="CustomShape 4"/>
          <p:cNvSpPr/>
          <p:nvPr/>
        </p:nvSpPr>
        <p:spPr>
          <a:xfrm>
            <a:off x="822960" y="2468880"/>
            <a:ext cx="8129520" cy="266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Amazon DynamoDB is a nonrelational database that delivers reliable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performance at any scale.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Create a new table for your application and let DynamoDB handle the rest.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PERFORMANCE AT SCALE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FULLY MANAGED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ENTERPRISE-READY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lambda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49" name="" descr=""/>
          <p:cNvPicPr/>
          <p:nvPr/>
        </p:nvPicPr>
        <p:blipFill>
          <a:blip r:embed="rId1"/>
          <a:stretch/>
        </p:blipFill>
        <p:spPr>
          <a:xfrm>
            <a:off x="8647200" y="2429280"/>
            <a:ext cx="2142360" cy="2142360"/>
          </a:xfrm>
          <a:prstGeom prst="rect">
            <a:avLst/>
          </a:prstGeom>
          <a:ln>
            <a:noFill/>
          </a:ln>
        </p:spPr>
      </p:pic>
      <p:sp>
        <p:nvSpPr>
          <p:cNvPr id="250" name="CustomShape 4"/>
          <p:cNvSpPr/>
          <p:nvPr/>
        </p:nvSpPr>
        <p:spPr>
          <a:xfrm>
            <a:off x="1001880" y="2560320"/>
            <a:ext cx="7449840" cy="180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Run code without thinking about servers. Pay only for the compute time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you consume.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NO SERVERS TO MANAGE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CONTINUOUS SCALING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SUBSECOND METERING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Api gateway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3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1005840" y="2286000"/>
            <a:ext cx="6965280" cy="352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Create, maintain, and secure APIs at any scale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An API that acts as a “front door” for applications to access data,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business logic, or functionality from your back-end servicesand the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amount of data transferred out.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LOW COST AND EFFICIENT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PERFORMANCE AT ANY SCALE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EASILY MONITOR API ACTIVITY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STREAMLINE API DEVELOPMENT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FLEXIBLE SECURITY CONTROLS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RUN YOUR APIS WITHOUT SERVERS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CREATE RESTFUL API ENDPOINTS FOR EXISTING SERVICES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1"/>
          <a:stretch/>
        </p:blipFill>
        <p:spPr>
          <a:xfrm>
            <a:off x="9144000" y="2429280"/>
            <a:ext cx="2142360" cy="214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Sns component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8503920" y="2350080"/>
            <a:ext cx="3044520" cy="3044520"/>
          </a:xfrm>
          <a:prstGeom prst="rect">
            <a:avLst/>
          </a:prstGeom>
          <a:ln>
            <a:noFill/>
          </a:ln>
        </p:spPr>
      </p:pic>
      <p:sp>
        <p:nvSpPr>
          <p:cNvPr id="260" name="CustomShape 4"/>
          <p:cNvSpPr/>
          <p:nvPr/>
        </p:nvSpPr>
        <p:spPr>
          <a:xfrm>
            <a:off x="1091160" y="2103120"/>
            <a:ext cx="7396560" cy="51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Decouple and scale microservices, distributed systems, and serverless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applications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1371600" y="3566160"/>
            <a:ext cx="7055280" cy="137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With SNS, you can use topics to decouple message publishers from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subscribers, fan-out messages to multiple recipients at once,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and eliminate polling in your applications.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SNS supports a variety of subscription types, allowing you to push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messages directly to Amazon Simple Queue Service (SQS) queues,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AWS Lambda functions, and HTTP endpoints.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Aws translate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64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5" name="" descr=""/>
          <p:cNvPicPr/>
          <p:nvPr/>
        </p:nvPicPr>
        <p:blipFill>
          <a:blip r:embed="rId1"/>
          <a:stretch/>
        </p:blipFill>
        <p:spPr>
          <a:xfrm>
            <a:off x="8138160" y="2892240"/>
            <a:ext cx="3466440" cy="1313640"/>
          </a:xfrm>
          <a:prstGeom prst="rect">
            <a:avLst/>
          </a:prstGeom>
          <a:ln>
            <a:noFill/>
          </a:ln>
        </p:spPr>
      </p:pic>
      <p:sp>
        <p:nvSpPr>
          <p:cNvPr id="266" name="CustomShape 4"/>
          <p:cNvSpPr/>
          <p:nvPr/>
        </p:nvSpPr>
        <p:spPr>
          <a:xfrm>
            <a:off x="1280160" y="2377440"/>
            <a:ext cx="4412520" cy="30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Natural and accurate language translation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7" name="CustomShape 5"/>
          <p:cNvSpPr/>
          <p:nvPr/>
        </p:nvSpPr>
        <p:spPr>
          <a:xfrm>
            <a:off x="1463040" y="3474720"/>
            <a:ext cx="4997880" cy="94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neural machine translation service that delivers: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 </a:t>
            </a:r>
            <a:r>
              <a:rPr b="0" lang="en-US" sz="1800" spc="-1" strike="noStrike">
                <a:latin typeface="Arial"/>
              </a:rPr>
              <a:t>fast,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high-quality,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and affordable language translation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8" name="CustomShape 6"/>
          <p:cNvSpPr/>
          <p:nvPr/>
        </p:nvSpPr>
        <p:spPr>
          <a:xfrm>
            <a:off x="1463040" y="5029200"/>
            <a:ext cx="4310280" cy="11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Benefits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Highly Accurate &amp; Continuously Learning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Easy to Integrate into Your Applications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Scalable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agenda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3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d4711a"/>
                </a:solidFill>
                <a:latin typeface="Arial Narrow"/>
                <a:ea typeface="Arial Narrow"/>
              </a:rPr>
              <a:t>text to speech</a:t>
            </a: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 architecture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1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1737360" y="1554480"/>
            <a:ext cx="7881840" cy="530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5" name="CustomShape 3"/>
          <p:cNvSpPr/>
          <p:nvPr/>
        </p:nvSpPr>
        <p:spPr>
          <a:xfrm>
            <a:off x="470880" y="306360"/>
            <a:ext cx="1139940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Live coding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2911680" y="1895040"/>
            <a:ext cx="6254280" cy="374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79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548640" y="182880"/>
            <a:ext cx="10972440" cy="596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Next steps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4" name="CustomShape 4"/>
          <p:cNvSpPr/>
          <p:nvPr/>
        </p:nvSpPr>
        <p:spPr>
          <a:xfrm>
            <a:off x="1188720" y="2158560"/>
            <a:ext cx="7256160" cy="395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Real time translator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Convert real time audio into another language audio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Could be a very good fit to IoT: smart headset, smartphone app,etc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Amazon Transcribe is an automatic speech recognition (ASR) service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that makes it easy for developers to add speech-to-text capability to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their applications.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Key Features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Easy-to-Read Transcriptions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Recognize Multiple Speakers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Channel Identification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8412480" y="2468880"/>
            <a:ext cx="3620520" cy="192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review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Why you should learn cloud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2748600" y="1823040"/>
            <a:ext cx="6685920" cy="319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3206880" y="1434240"/>
            <a:ext cx="7421040" cy="15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70000"/>
              </a:lnSpc>
            </a:pPr>
            <a:r>
              <a:rPr b="1" lang="en-US" sz="4800" spc="-1" strike="noStrike">
                <a:solidFill>
                  <a:srgbClr val="000000"/>
                </a:solidFill>
                <a:latin typeface="Arial Narrow"/>
                <a:ea typeface="Arial Narrow"/>
              </a:rPr>
              <a:t>THANK YOU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94" name="CustomShape 2"/>
          <p:cNvSpPr/>
          <p:nvPr/>
        </p:nvSpPr>
        <p:spPr>
          <a:xfrm>
            <a:off x="5590080" y="3533040"/>
            <a:ext cx="5037840" cy="44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 cap="all">
                <a:solidFill>
                  <a:srgbClr val="df411c"/>
                </a:solidFill>
                <a:latin typeface="Arial Narrow"/>
                <a:ea typeface="Arial"/>
              </a:rPr>
              <a:t>MIHAI STANGACIU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CustomShape 3"/>
          <p:cNvSpPr/>
          <p:nvPr/>
        </p:nvSpPr>
        <p:spPr>
          <a:xfrm>
            <a:off x="5590080" y="4888440"/>
            <a:ext cx="5019840" cy="28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Arial"/>
              </a:rPr>
              <a:t>Mihai.Stangaciu@endava.com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6" name="CustomShape 4"/>
          <p:cNvSpPr/>
          <p:nvPr/>
        </p:nvSpPr>
        <p:spPr>
          <a:xfrm>
            <a:off x="5590080" y="3981600"/>
            <a:ext cx="5037840" cy="2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b="1" lang="en-US" sz="1600" spc="-1" strike="noStrike" cap="all">
                <a:solidFill>
                  <a:srgbClr val="000000"/>
                </a:solidFill>
                <a:latin typeface="Arial Narrow"/>
                <a:ea typeface="Arial"/>
              </a:rPr>
              <a:t>DEVELOPMENT LEAD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Distributed systems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75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77" name="TextShape 4"/>
          <p:cNvSpPr txBox="1"/>
          <p:nvPr/>
        </p:nvSpPr>
        <p:spPr>
          <a:xfrm>
            <a:off x="1369080" y="2322000"/>
            <a:ext cx="5031720" cy="3438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Vertical VS Horizontal </a:t>
            </a:r>
            <a:r>
              <a:rPr b="0" lang="en-US" sz="1800" spc="-1" strike="noStrike">
                <a:latin typeface="Arial"/>
              </a:rPr>
              <a:t>scalability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Advantages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Performance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Reliability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Scalability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Disadvantages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Synchronization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7037280" y="2176560"/>
            <a:ext cx="4228920" cy="331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What is cloud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2" name="TextShape 4"/>
          <p:cNvSpPr txBox="1"/>
          <p:nvPr/>
        </p:nvSpPr>
        <p:spPr>
          <a:xfrm>
            <a:off x="914400" y="1920240"/>
            <a:ext cx="8756280" cy="352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Simply put, cloud computing is the delivery of computing services—servers, storage, 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databases, networking, software, analytics, intelligence and more—over the Internet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Types of Cloud Conputing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Public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Private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Hybrid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Types of Cloud Services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Infrastructure as a service (IaaS)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Platform as a service (PaaS)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Serverless computing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Software as a service (SaaS)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83" name="" descr=""/>
          <p:cNvPicPr/>
          <p:nvPr/>
        </p:nvPicPr>
        <p:blipFill>
          <a:blip r:embed="rId1"/>
          <a:stretch/>
        </p:blipFill>
        <p:spPr>
          <a:xfrm>
            <a:off x="7571160" y="2441160"/>
            <a:ext cx="3809520" cy="285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Why cloud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85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6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87" name="TextShape 4"/>
          <p:cNvSpPr txBox="1"/>
          <p:nvPr/>
        </p:nvSpPr>
        <p:spPr>
          <a:xfrm>
            <a:off x="1005840" y="2011680"/>
            <a:ext cx="6400800" cy="4388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latin typeface="Arial"/>
              </a:rPr>
              <a:t>Scalability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Costs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Recovery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Competitive edge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Trade capital expense for variable expense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Benefit from massive economies of scale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Stop guessing capacity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Increase speed and agility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Stop spending money on running and maintaining data centers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Go global in minutes</a:t>
            </a:r>
            <a:endParaRPr b="0" lang="en-US" sz="1800" spc="-1" strike="noStrike">
              <a:latin typeface="Arial"/>
            </a:endParaRPr>
          </a:p>
          <a:p>
            <a:endParaRPr b="0" lang="en-US" sz="18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6675120" y="2377440"/>
            <a:ext cx="4434840" cy="220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Where is cloud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1097280" y="1737360"/>
            <a:ext cx="3044880" cy="11430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2"/>
          <a:stretch/>
        </p:blipFill>
        <p:spPr>
          <a:xfrm>
            <a:off x="4663440" y="2785320"/>
            <a:ext cx="2704680" cy="16952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3"/>
          <a:stretch/>
        </p:blipFill>
        <p:spPr>
          <a:xfrm>
            <a:off x="8321040" y="1654920"/>
            <a:ext cx="2277000" cy="136260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4"/>
          <a:stretch/>
        </p:blipFill>
        <p:spPr>
          <a:xfrm>
            <a:off x="1554480" y="4309560"/>
            <a:ext cx="2962080" cy="154260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5"/>
          <a:stretch/>
        </p:blipFill>
        <p:spPr>
          <a:xfrm>
            <a:off x="8138160" y="3840480"/>
            <a:ext cx="2552400" cy="1790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What is </a:t>
            </a:r>
            <a:r>
              <a:rPr b="1" lang="en-US" sz="3600" spc="-1" strike="noStrike" cap="all">
                <a:solidFill>
                  <a:srgbClr val="d4711a"/>
                </a:solidFill>
                <a:latin typeface="Arial Narrow"/>
                <a:ea typeface="Arial Narrow"/>
              </a:rPr>
              <a:t>openshift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1210680" y="16020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What is </a:t>
            </a:r>
            <a:r>
              <a:rPr b="1" lang="en-US" sz="3600" spc="-1" strike="noStrike" cap="all">
                <a:solidFill>
                  <a:srgbClr val="db212e"/>
                </a:solidFill>
                <a:latin typeface="Arial Narrow"/>
                <a:ea typeface="Arial Narrow"/>
              </a:rPr>
              <a:t>Openshift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1" name="Shape 168" descr=""/>
          <p:cNvPicPr/>
          <p:nvPr/>
        </p:nvPicPr>
        <p:blipFill>
          <a:blip r:embed="rId1"/>
          <a:stretch/>
        </p:blipFill>
        <p:spPr>
          <a:xfrm>
            <a:off x="303480" y="2330640"/>
            <a:ext cx="2818800" cy="2514600"/>
          </a:xfrm>
          <a:prstGeom prst="rect">
            <a:avLst/>
          </a:prstGeom>
          <a:ln>
            <a:noFill/>
          </a:ln>
        </p:spPr>
      </p:pic>
      <p:sp>
        <p:nvSpPr>
          <p:cNvPr id="202" name="CustomShape 5"/>
          <p:cNvSpPr/>
          <p:nvPr/>
        </p:nvSpPr>
        <p:spPr>
          <a:xfrm>
            <a:off x="3303720" y="320292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Arial Narrow"/>
                <a:ea typeface="Arial Narrow"/>
              </a:rPr>
              <a:t>+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4000" spc="-1" strike="noStrike">
              <a:latin typeface="Arial"/>
            </a:endParaRPr>
          </a:p>
        </p:txBody>
      </p:sp>
      <p:pic>
        <p:nvPicPr>
          <p:cNvPr id="203" name="Shape 170" descr=""/>
          <p:cNvPicPr/>
          <p:nvPr/>
        </p:nvPicPr>
        <p:blipFill>
          <a:blip r:embed="rId2"/>
          <a:stretch/>
        </p:blipFill>
        <p:spPr>
          <a:xfrm>
            <a:off x="4120920" y="2523600"/>
            <a:ext cx="3939120" cy="2038320"/>
          </a:xfrm>
          <a:prstGeom prst="rect">
            <a:avLst/>
          </a:prstGeom>
          <a:ln>
            <a:noFill/>
          </a:ln>
        </p:spPr>
      </p:pic>
      <p:sp>
        <p:nvSpPr>
          <p:cNvPr id="204" name="CustomShape 6"/>
          <p:cNvSpPr/>
          <p:nvPr/>
        </p:nvSpPr>
        <p:spPr>
          <a:xfrm>
            <a:off x="8217360" y="3157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r>
              <a:rPr b="0" lang="en-US" sz="4000" spc="-1" strike="noStrike">
                <a:solidFill>
                  <a:srgbClr val="000000"/>
                </a:solidFill>
                <a:latin typeface="Arial Narrow"/>
                <a:ea typeface="Arial Narrow"/>
              </a:rPr>
              <a:t>=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4000" spc="-1" strike="noStrike">
              <a:latin typeface="Arial"/>
            </a:endParaRPr>
          </a:p>
        </p:txBody>
      </p:sp>
      <p:pic>
        <p:nvPicPr>
          <p:cNvPr id="205" name="Shape 172" descr=""/>
          <p:cNvPicPr/>
          <p:nvPr/>
        </p:nvPicPr>
        <p:blipFill>
          <a:blip r:embed="rId3"/>
          <a:stretch/>
        </p:blipFill>
        <p:spPr>
          <a:xfrm>
            <a:off x="9346320" y="2503440"/>
            <a:ext cx="1977840" cy="211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1210680" y="159840"/>
            <a:ext cx="983124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 algn="ctr"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Openshift advantages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08" name="CustomShape 3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303720" y="320256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8217360" y="3157200"/>
            <a:ext cx="730080" cy="77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 anchor="ctr"/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1332"/>
              </a:spcBef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470880" y="306360"/>
            <a:ext cx="1139940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 anchor="b" anchorCtr="1"/>
          <a:p>
            <a:pPr>
              <a:lnSpc>
                <a:spcPct val="70000"/>
              </a:lnSpc>
            </a:pPr>
            <a:r>
              <a:rPr b="1" lang="en-US" sz="3600" spc="-1" strike="noStrike" cap="all">
                <a:solidFill>
                  <a:srgbClr val="000000"/>
                </a:solidFill>
                <a:latin typeface="Arial Narrow"/>
                <a:ea typeface="Arial Narrow"/>
              </a:rPr>
              <a:t>Live coding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12" name="Shape 172" descr=""/>
          <p:cNvPicPr/>
          <p:nvPr/>
        </p:nvPicPr>
        <p:blipFill>
          <a:blip r:embed="rId1"/>
          <a:stretch/>
        </p:blipFill>
        <p:spPr>
          <a:xfrm>
            <a:off x="4090680" y="1816920"/>
            <a:ext cx="4008960" cy="409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665</TotalTime>
  <Application>LibreOffice/6.0.3.2$Linux_X86_64 LibreOffice_project/00m0$Build-2</Application>
  <Words>98</Words>
  <Paragraphs>34</Paragraphs>
  <Company>Endava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2017-02-27T09:06:14Z</dcterms:created>
  <dc:creator>Ana Maria Scridon</dc:creator>
  <dc:description/>
  <dc:language>en-US</dc:language>
  <cp:lastModifiedBy/>
  <cp:lastPrinted>2015-07-09T12:46:33Z</cp:lastPrinted>
  <dcterms:modified xsi:type="dcterms:W3CDTF">2018-10-09T23:21:47Z</dcterms:modified>
  <cp:revision>131</cp:revision>
  <dc:subject/>
  <dc:title>Presentation title use colour for keywords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Endava</vt:lpwstr>
  </property>
  <property fmtid="{D5CDD505-2E9C-101B-9397-08002B2CF9AE}" pid="4" name="ContentTypeId">
    <vt:lpwstr>0x01010053FBAAD7C9E6E745B7FEE6CC7DC24E33</vt:lpwstr>
  </property>
  <property fmtid="{D5CDD505-2E9C-101B-9397-08002B2CF9AE}" pid="5" name="HiddenSlides">
    <vt:i4>0</vt:i4>
  </property>
  <property fmtid="{D5CDD505-2E9C-101B-9397-08002B2CF9AE}" pid="6" name="HyperlinksChanged">
    <vt:bool>0</vt:bool>
  </property>
  <property fmtid="{D5CDD505-2E9C-101B-9397-08002B2CF9AE}" pid="7" name="LinksUpToDate">
    <vt:bool>0</vt:bool>
  </property>
  <property fmtid="{D5CDD505-2E9C-101B-9397-08002B2CF9AE}" pid="8" name="MMClips">
    <vt:i4>0</vt:i4>
  </property>
  <property fmtid="{D5CDD505-2E9C-101B-9397-08002B2CF9AE}" pid="9" name="Notes">
    <vt:i4>3</vt:i4>
  </property>
  <property fmtid="{D5CDD505-2E9C-101B-9397-08002B2CF9AE}" pid="10" name="PresentationFormat">
    <vt:lpwstr>Widescreen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i4>6</vt:i4>
  </property>
  <property fmtid="{D5CDD505-2E9C-101B-9397-08002B2CF9AE}" pid="14" name="_dlc_DocIdItemGuid">
    <vt:lpwstr>b31bafd3-3c2c-442e-bbbb-25765d6fab2c</vt:lpwstr>
  </property>
</Properties>
</file>